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7-1.png>
</file>

<file path=ppt/media/image-7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244018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Public Transportation in IoT Development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44398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 the fascinating world of IoT technology and its impact on the development of public transportation systems.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833199" y="5417225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DE26A6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5591" y="5412105"/>
            <a:ext cx="19050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80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</a:t>
            </a:r>
            <a:endParaRPr lang="en-US" sz="1152" dirty="0"/>
          </a:p>
        </p:txBody>
      </p:sp>
      <p:sp>
        <p:nvSpPr>
          <p:cNvPr id="8" name="Text 6"/>
          <p:cNvSpPr/>
          <p:nvPr/>
        </p:nvSpPr>
        <p:spPr>
          <a:xfrm>
            <a:off x="1299686" y="5400556"/>
            <a:ext cx="224028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CHINNATHAI A</a:t>
            </a:r>
            <a:endParaRPr lang="en-US" sz="2187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573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21055" y="602575"/>
            <a:ext cx="7501890" cy="13682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88"/>
              </a:lnSpc>
              <a:buNone/>
            </a:pPr>
            <a:r>
              <a:rPr lang="en-US" sz="4310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Benefits of Incorporating IoT in Public Transportation</a:t>
            </a:r>
            <a:endParaRPr lang="en-US" sz="4310" dirty="0"/>
          </a:p>
        </p:txBody>
      </p:sp>
      <p:sp>
        <p:nvSpPr>
          <p:cNvPr id="5" name="Shape 3"/>
          <p:cNvSpPr/>
          <p:nvPr/>
        </p:nvSpPr>
        <p:spPr>
          <a:xfrm>
            <a:off x="821055" y="2470190"/>
            <a:ext cx="492562" cy="492562"/>
          </a:xfrm>
          <a:prstGeom prst="roundRect">
            <a:avLst>
              <a:gd name="adj" fmla="val 20004"/>
            </a:avLst>
          </a:prstGeom>
          <a:solidFill>
            <a:srgbClr val="3D3D42"/>
          </a:solidFill>
          <a:ln w="13573">
            <a:solidFill>
              <a:srgbClr val="49495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17746" y="2511266"/>
            <a:ext cx="99060" cy="4104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33"/>
              </a:lnSpc>
              <a:buNone/>
            </a:pPr>
            <a:r>
              <a:rPr lang="en-US" sz="25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586" dirty="0"/>
          </a:p>
        </p:txBody>
      </p:sp>
      <p:sp>
        <p:nvSpPr>
          <p:cNvPr id="7" name="Text 5"/>
          <p:cNvSpPr/>
          <p:nvPr/>
        </p:nvSpPr>
        <p:spPr>
          <a:xfrm>
            <a:off x="1532453" y="2545437"/>
            <a:ext cx="2930128" cy="684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4"/>
              </a:lnSpc>
              <a:buNone/>
            </a:pPr>
            <a:r>
              <a:rPr lang="en-US" sz="215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Enhanced Safety &amp; Security </a:t>
            </a:r>
            <a:pPr indent="0" marL="0">
              <a:lnSpc>
                <a:spcPts val="2694"/>
              </a:lnSpc>
              <a:buNone/>
            </a:pPr>
            <a:r>
              <a:rPr lang="en-US" sz="2155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🛡️</a:t>
            </a:r>
            <a:endParaRPr lang="en-US" sz="2155" dirty="0"/>
          </a:p>
        </p:txBody>
      </p:sp>
      <p:sp>
        <p:nvSpPr>
          <p:cNvPr id="8" name="Text 6"/>
          <p:cNvSpPr/>
          <p:nvPr/>
        </p:nvSpPr>
        <p:spPr>
          <a:xfrm>
            <a:off x="1532453" y="3448407"/>
            <a:ext cx="2930128" cy="1751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monitoring and surveillance systems help ensure a safer and more secure commuting experience for passengers.</a:t>
            </a:r>
            <a:endParaRPr lang="en-US" sz="1724" dirty="0"/>
          </a:p>
        </p:txBody>
      </p:sp>
      <p:sp>
        <p:nvSpPr>
          <p:cNvPr id="9" name="Shape 7"/>
          <p:cNvSpPr/>
          <p:nvPr/>
        </p:nvSpPr>
        <p:spPr>
          <a:xfrm>
            <a:off x="4681418" y="2470190"/>
            <a:ext cx="492562" cy="492562"/>
          </a:xfrm>
          <a:prstGeom prst="roundRect">
            <a:avLst>
              <a:gd name="adj" fmla="val 20004"/>
            </a:avLst>
          </a:prstGeom>
          <a:solidFill>
            <a:srgbClr val="3D3D42"/>
          </a:solidFill>
          <a:ln w="13573">
            <a:solidFill>
              <a:srgbClr val="49495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832390" y="2511266"/>
            <a:ext cx="190500" cy="4104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33"/>
              </a:lnSpc>
              <a:buNone/>
            </a:pPr>
            <a:r>
              <a:rPr lang="en-US" sz="25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586" dirty="0"/>
          </a:p>
        </p:txBody>
      </p:sp>
      <p:sp>
        <p:nvSpPr>
          <p:cNvPr id="11" name="Text 9"/>
          <p:cNvSpPr/>
          <p:nvPr/>
        </p:nvSpPr>
        <p:spPr>
          <a:xfrm>
            <a:off x="5392817" y="2545437"/>
            <a:ext cx="2930128" cy="684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4"/>
              </a:lnSpc>
              <a:buNone/>
            </a:pPr>
            <a:r>
              <a:rPr lang="en-US" sz="215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Optimized Operations </a:t>
            </a:r>
            <a:pPr indent="0" marL="0">
              <a:lnSpc>
                <a:spcPts val="2694"/>
              </a:lnSpc>
              <a:buNone/>
            </a:pPr>
            <a:r>
              <a:rPr lang="en-US" sz="2155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🚀</a:t>
            </a:r>
            <a:endParaRPr lang="en-US" sz="2155" dirty="0"/>
          </a:p>
        </p:txBody>
      </p:sp>
      <p:sp>
        <p:nvSpPr>
          <p:cNvPr id="12" name="Text 10"/>
          <p:cNvSpPr/>
          <p:nvPr/>
        </p:nvSpPr>
        <p:spPr>
          <a:xfrm>
            <a:off x="5392817" y="3448407"/>
            <a:ext cx="2930128" cy="21016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IoT enables predictive maintenance, efficient route planning, and effective fleet management, resulting in reduced costs and improved operational efficiency.</a:t>
            </a:r>
            <a:endParaRPr lang="en-US" sz="1724" dirty="0"/>
          </a:p>
        </p:txBody>
      </p:sp>
      <p:sp>
        <p:nvSpPr>
          <p:cNvPr id="13" name="Shape 11"/>
          <p:cNvSpPr/>
          <p:nvPr/>
        </p:nvSpPr>
        <p:spPr>
          <a:xfrm>
            <a:off x="821055" y="5939909"/>
            <a:ext cx="492562" cy="492562"/>
          </a:xfrm>
          <a:prstGeom prst="roundRect">
            <a:avLst>
              <a:gd name="adj" fmla="val 20004"/>
            </a:avLst>
          </a:prstGeom>
          <a:solidFill>
            <a:srgbClr val="3D3D42"/>
          </a:solidFill>
          <a:ln w="13573">
            <a:solidFill>
              <a:srgbClr val="49495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68216" y="5980986"/>
            <a:ext cx="198120" cy="4104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33"/>
              </a:lnSpc>
              <a:buNone/>
            </a:pPr>
            <a:r>
              <a:rPr lang="en-US" sz="25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586" dirty="0"/>
          </a:p>
        </p:txBody>
      </p:sp>
      <p:sp>
        <p:nvSpPr>
          <p:cNvPr id="15" name="Text 13"/>
          <p:cNvSpPr/>
          <p:nvPr/>
        </p:nvSpPr>
        <p:spPr>
          <a:xfrm>
            <a:off x="1532453" y="6015157"/>
            <a:ext cx="4907280" cy="3420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4"/>
              </a:lnSpc>
              <a:buNone/>
            </a:pPr>
            <a:r>
              <a:rPr lang="en-US" sz="215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Real-time Passenger Information </a:t>
            </a:r>
            <a:pPr indent="0" marL="0">
              <a:lnSpc>
                <a:spcPts val="2694"/>
              </a:lnSpc>
              <a:buNone/>
            </a:pPr>
            <a:r>
              <a:rPr lang="en-US" sz="2155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📱</a:t>
            </a:r>
            <a:endParaRPr lang="en-US" sz="2155" dirty="0"/>
          </a:p>
        </p:txBody>
      </p:sp>
      <p:sp>
        <p:nvSpPr>
          <p:cNvPr id="16" name="Text 14"/>
          <p:cNvSpPr/>
          <p:nvPr/>
        </p:nvSpPr>
        <p:spPr>
          <a:xfrm>
            <a:off x="1532453" y="6576060"/>
            <a:ext cx="6790492" cy="1050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Passengers can access accurate and up-to-date information about arrival times, delays, and even seat availability to plan their journeys effectively.</a:t>
            </a:r>
            <a:endParaRPr lang="en-US" sz="1724" dirty="0"/>
          </a:p>
        </p:txBody>
      </p:sp>
      <p:pic>
        <p:nvPicPr>
          <p:cNvPr id="1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43779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Challenges and Limitations of IoT in Public Transportation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270885"/>
            <a:ext cx="3370064" cy="3520916"/>
          </a:xfrm>
          <a:prstGeom prst="roundRect">
            <a:avLst>
              <a:gd name="adj" fmla="val 296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73975" y="3506867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Data Security Concerns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🔒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4423410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increase in connected devices introduces potential vulnerabilities, highlighting the need for robust security measures to protect sensitive information.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3270885"/>
            <a:ext cx="3370064" cy="3520916"/>
          </a:xfrm>
          <a:prstGeom prst="roundRect">
            <a:avLst>
              <a:gd name="adj" fmla="val 296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6209" y="3506867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Infrastructure Requirements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🏗️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66209" y="4423410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Implementing IoT in public transportation requires the necessary infrastructure, including reliable connectivity and data processing capabilities.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3270885"/>
            <a:ext cx="3370064" cy="3520916"/>
          </a:xfrm>
          <a:prstGeom prst="roundRect">
            <a:avLst>
              <a:gd name="adj" fmla="val 296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8444" y="3506867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Integration Complexity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🧩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58444" y="4423410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Integrating various IoT devices, systems, and protocols can be complex and challenging, requiring careful planning and coordination.</a:t>
            </a: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465707"/>
          </a:xfrm>
          <a:prstGeom prst="rect">
            <a:avLst/>
          </a:prstGeom>
          <a:solidFill>
            <a:srgbClr val="050505"/>
          </a:solidFill>
          <a:ln w="9644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21167" y="427673"/>
            <a:ext cx="7388066" cy="9720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Case Studies: Successful Examples of IoT in Public Transportation</a:t>
            </a:r>
            <a:endParaRPr lang="en-US" sz="3062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21167" y="1710690"/>
            <a:ext cx="2307193" cy="142589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21167" y="3330893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Smart Buses</a:t>
            </a:r>
            <a:endParaRPr lang="en-US" sz="1531" dirty="0"/>
          </a:p>
        </p:txBody>
      </p:sp>
      <p:sp>
        <p:nvSpPr>
          <p:cNvPr id="7" name="Text 4"/>
          <p:cNvSpPr/>
          <p:nvPr/>
        </p:nvSpPr>
        <p:spPr>
          <a:xfrm>
            <a:off x="3621167" y="3729395"/>
            <a:ext cx="2307193" cy="1492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IoT-enabled buses equipped with smart sensors and real-time tracking systems have significantly improved operational efficiency and passenger experience.</a:t>
            </a:r>
            <a:endParaRPr lang="en-US" sz="1225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1603" y="1710690"/>
            <a:ext cx="2307193" cy="142589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161603" y="3330893"/>
            <a:ext cx="2307193" cy="486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Connected Traffic Infrastructure</a:t>
            </a:r>
            <a:endParaRPr lang="en-US" sz="1531" dirty="0"/>
          </a:p>
        </p:txBody>
      </p:sp>
      <p:sp>
        <p:nvSpPr>
          <p:cNvPr id="10" name="Text 6"/>
          <p:cNvSpPr/>
          <p:nvPr/>
        </p:nvSpPr>
        <p:spPr>
          <a:xfrm>
            <a:off x="6161603" y="3972401"/>
            <a:ext cx="2307193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Intelligent traffic management systems powered by IoT technology help optimize traffic flow, reduce congestion, and minimize travel times.</a:t>
            </a:r>
            <a:endParaRPr lang="en-US" sz="1225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2040" y="1710690"/>
            <a:ext cx="2307193" cy="142589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8702040" y="3330893"/>
            <a:ext cx="194310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14"/>
              </a:lnSpc>
              <a:buNone/>
            </a:pPr>
            <a:r>
              <a:rPr lang="en-US" sz="153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Smart Train Stations</a:t>
            </a:r>
            <a:endParaRPr lang="en-US" sz="1531" dirty="0"/>
          </a:p>
        </p:txBody>
      </p:sp>
      <p:sp>
        <p:nvSpPr>
          <p:cNvPr id="13" name="Text 8"/>
          <p:cNvSpPr/>
          <p:nvPr/>
        </p:nvSpPr>
        <p:spPr>
          <a:xfrm>
            <a:off x="8702040" y="3729395"/>
            <a:ext cx="2307193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Modern train stations leverage IoT to provide seamless connectivity, automated ticketing, and personalized passenger experiences.</a:t>
            </a:r>
            <a:endParaRPr lang="en-US" sz="1225" dirty="0"/>
          </a:p>
        </p:txBody>
      </p:sp>
      <p:sp>
        <p:nvSpPr>
          <p:cNvPr id="14" name="Text 9"/>
          <p:cNvSpPr/>
          <p:nvPr/>
        </p:nvSpPr>
        <p:spPr>
          <a:xfrm>
            <a:off x="3621167" y="5396627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def sys_init(): global loraM, client obtain_port()</a:t>
            </a:r>
            <a:endParaRPr lang="en-US" sz="1225" dirty="0"/>
          </a:p>
        </p:txBody>
      </p:sp>
      <p:sp>
        <p:nvSpPr>
          <p:cNvPr id="15" name="Shape 10"/>
          <p:cNvSpPr/>
          <p:nvPr/>
        </p:nvSpPr>
        <p:spPr>
          <a:xfrm>
            <a:off x="3621167" y="5820251"/>
            <a:ext cx="7388066" cy="3217783"/>
          </a:xfrm>
          <a:prstGeom prst="roundRect">
            <a:avLst>
              <a:gd name="adj" fmla="val 2175"/>
            </a:avLst>
          </a:prstGeom>
          <a:solidFill>
            <a:srgbClr val="252528"/>
          </a:solidFill>
          <a:ln/>
        </p:spPr>
      </p:sp>
      <p:sp>
        <p:nvSpPr>
          <p:cNvPr id="16" name="Shape 11"/>
          <p:cNvSpPr/>
          <p:nvPr/>
        </p:nvSpPr>
        <p:spPr>
          <a:xfrm>
            <a:off x="3613428" y="5820251"/>
            <a:ext cx="7403544" cy="3217783"/>
          </a:xfrm>
          <a:prstGeom prst="roundRect">
            <a:avLst>
              <a:gd name="adj" fmla="val 725"/>
            </a:avLst>
          </a:prstGeom>
          <a:solidFill>
            <a:srgbClr val="252528"/>
          </a:solidFill>
          <a:ln/>
        </p:spPr>
      </p:sp>
      <p:sp>
        <p:nvSpPr>
          <p:cNvPr id="17" name="Text 12"/>
          <p:cNvSpPr/>
          <p:nvPr/>
        </p:nvSpPr>
        <p:spPr>
          <a:xfrm>
            <a:off x="3768923" y="5936813"/>
            <a:ext cx="7092553" cy="29846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highlight>
                  <a:srgbClr val="252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#Twilio Client Initilize 
client = Client(ACCOUNT_SID, AUTH_TOKEN)
print("Primary Comm Mode, Twilio Sync Initialized\n")
# LoRa module Initialze on the given Port
loraM = MCLoRa(port)
success = loraM.testOK()
if success:
    print("Secondary Comm Mode, LoRa RF Initialized\n")
    print(success)
    print(loraM.getUniqueID())
</a:t>
            </a:r>
            <a:endParaRPr lang="en-US" sz="1225" dirty="0"/>
          </a:p>
        </p:txBody>
      </p:sp>
      <p:pic>
        <p:nvPicPr>
          <p:cNvPr id="18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5217259"/>
          </a:xfrm>
          <a:prstGeom prst="rect">
            <a:avLst/>
          </a:prstGeom>
          <a:solidFill>
            <a:srgbClr val="050505"/>
          </a:solidFill>
          <a:ln w="9644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21167" y="427673"/>
            <a:ext cx="7388066" cy="9720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Impact of IoT on Improving Efficiency and User Experience</a:t>
            </a:r>
            <a:endParaRPr lang="en-US" sz="3062" dirty="0"/>
          </a:p>
        </p:txBody>
      </p:sp>
      <p:sp>
        <p:nvSpPr>
          <p:cNvPr id="5" name="Shape 3"/>
          <p:cNvSpPr/>
          <p:nvPr/>
        </p:nvSpPr>
        <p:spPr>
          <a:xfrm>
            <a:off x="7299722" y="1710690"/>
            <a:ext cx="31075" cy="13078897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6" name="Shape 4"/>
          <p:cNvSpPr/>
          <p:nvPr/>
        </p:nvSpPr>
        <p:spPr>
          <a:xfrm>
            <a:off x="7490162" y="1991499"/>
            <a:ext cx="544354" cy="31075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7" name="Shape 5"/>
          <p:cNvSpPr/>
          <p:nvPr/>
        </p:nvSpPr>
        <p:spPr>
          <a:xfrm>
            <a:off x="7140238" y="1832134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9644">
            <a:solidFill>
              <a:srgbClr val="49495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80850" y="1861185"/>
            <a:ext cx="6858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1837" dirty="0"/>
          </a:p>
        </p:txBody>
      </p:sp>
      <p:sp>
        <p:nvSpPr>
          <p:cNvPr id="9" name="Text 7"/>
          <p:cNvSpPr/>
          <p:nvPr/>
        </p:nvSpPr>
        <p:spPr>
          <a:xfrm>
            <a:off x="8170664" y="1866186"/>
            <a:ext cx="229362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14"/>
              </a:lnSpc>
              <a:buNone/>
            </a:pPr>
            <a:r>
              <a:rPr lang="en-US" sz="153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Real-time Data Insights</a:t>
            </a:r>
            <a:endParaRPr lang="en-US" sz="1531" dirty="0"/>
          </a:p>
        </p:txBody>
      </p:sp>
      <p:sp>
        <p:nvSpPr>
          <p:cNvPr id="10" name="Text 8"/>
          <p:cNvSpPr/>
          <p:nvPr/>
        </p:nvSpPr>
        <p:spPr>
          <a:xfrm>
            <a:off x="8170664" y="2264688"/>
            <a:ext cx="2838569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IoT enables the collection and analysis of vast amounts of real-time data, empowering transportation authorities to make data-driven decisions for better efficiency.</a:t>
            </a:r>
            <a:endParaRPr lang="en-US" sz="1225" dirty="0"/>
          </a:p>
        </p:txBody>
      </p:sp>
      <p:sp>
        <p:nvSpPr>
          <p:cNvPr id="11" name="Shape 9"/>
          <p:cNvSpPr/>
          <p:nvPr/>
        </p:nvSpPr>
        <p:spPr>
          <a:xfrm>
            <a:off x="6595884" y="2769096"/>
            <a:ext cx="544354" cy="31075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12" name="Shape 10"/>
          <p:cNvSpPr/>
          <p:nvPr/>
        </p:nvSpPr>
        <p:spPr>
          <a:xfrm>
            <a:off x="7140238" y="2609731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9644">
            <a:solidFill>
              <a:srgbClr val="49495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46560" y="2638782"/>
            <a:ext cx="13716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1837" dirty="0"/>
          </a:p>
        </p:txBody>
      </p:sp>
      <p:sp>
        <p:nvSpPr>
          <p:cNvPr id="14" name="Text 12"/>
          <p:cNvSpPr/>
          <p:nvPr/>
        </p:nvSpPr>
        <p:spPr>
          <a:xfrm>
            <a:off x="4409956" y="2643783"/>
            <a:ext cx="204978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1914"/>
              </a:lnSpc>
              <a:buNone/>
            </a:pPr>
            <a:r>
              <a:rPr lang="en-US" sz="153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Personalized Services</a:t>
            </a:r>
            <a:endParaRPr lang="en-US" sz="1531" dirty="0"/>
          </a:p>
        </p:txBody>
      </p:sp>
      <p:sp>
        <p:nvSpPr>
          <p:cNvPr id="15" name="Text 13"/>
          <p:cNvSpPr/>
          <p:nvPr/>
        </p:nvSpPr>
        <p:spPr>
          <a:xfrm>
            <a:off x="3621167" y="3042285"/>
            <a:ext cx="2838569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Through IoT, public transportation can offer personalized services such as customized route recommendations, fare options, and targeted notifications.</a:t>
            </a:r>
            <a:endParaRPr lang="en-US" sz="1225" dirty="0"/>
          </a:p>
        </p:txBody>
      </p:sp>
      <p:sp>
        <p:nvSpPr>
          <p:cNvPr id="16" name="Shape 14"/>
          <p:cNvSpPr/>
          <p:nvPr/>
        </p:nvSpPr>
        <p:spPr>
          <a:xfrm>
            <a:off x="7490162" y="4100096"/>
            <a:ext cx="544354" cy="31075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17" name="Shape 15"/>
          <p:cNvSpPr/>
          <p:nvPr/>
        </p:nvSpPr>
        <p:spPr>
          <a:xfrm>
            <a:off x="7140238" y="3940731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9644">
            <a:solidFill>
              <a:srgbClr val="49495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46560" y="3969782"/>
            <a:ext cx="13716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1837" dirty="0"/>
          </a:p>
        </p:txBody>
      </p:sp>
      <p:sp>
        <p:nvSpPr>
          <p:cNvPr id="19" name="Text 17"/>
          <p:cNvSpPr/>
          <p:nvPr/>
        </p:nvSpPr>
        <p:spPr>
          <a:xfrm>
            <a:off x="8170664" y="3974783"/>
            <a:ext cx="216408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14"/>
              </a:lnSpc>
              <a:buNone/>
            </a:pPr>
            <a:r>
              <a:rPr lang="en-US" sz="153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Improved Accessibility</a:t>
            </a:r>
            <a:endParaRPr lang="en-US" sz="1531" dirty="0"/>
          </a:p>
        </p:txBody>
      </p:sp>
      <p:sp>
        <p:nvSpPr>
          <p:cNvPr id="20" name="Text 18"/>
          <p:cNvSpPr/>
          <p:nvPr/>
        </p:nvSpPr>
        <p:spPr>
          <a:xfrm>
            <a:off x="8170664" y="4373285"/>
            <a:ext cx="2838569" cy="1243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IoT solutions ensure that public transportation is accessible to everyone, including individuals with disabilities, by providing real-time accessibility information and assistance.</a:t>
            </a:r>
            <a:endParaRPr lang="en-US" sz="1225" dirty="0"/>
          </a:p>
        </p:txBody>
      </p:sp>
      <p:sp>
        <p:nvSpPr>
          <p:cNvPr id="21" name="Shape 19"/>
          <p:cNvSpPr/>
          <p:nvPr/>
        </p:nvSpPr>
        <p:spPr>
          <a:xfrm>
            <a:off x="6595884" y="5154394"/>
            <a:ext cx="544354" cy="31075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22" name="Shape 20"/>
          <p:cNvSpPr/>
          <p:nvPr/>
        </p:nvSpPr>
        <p:spPr>
          <a:xfrm>
            <a:off x="7140238" y="4995029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9644">
            <a:solidFill>
              <a:srgbClr val="494950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242750" y="5024080"/>
            <a:ext cx="14478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4</a:t>
            </a:r>
            <a:endParaRPr lang="en-US" sz="1837" dirty="0"/>
          </a:p>
        </p:txBody>
      </p:sp>
      <p:sp>
        <p:nvSpPr>
          <p:cNvPr id="24" name="Text 22"/>
          <p:cNvSpPr/>
          <p:nvPr/>
        </p:nvSpPr>
        <p:spPr>
          <a:xfrm>
            <a:off x="4882396" y="5029081"/>
            <a:ext cx="157734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1914"/>
              </a:lnSpc>
              <a:buNone/>
            </a:pPr>
            <a:r>
              <a:rPr lang="en-US" sz="153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def systemInit():</a:t>
            </a:r>
            <a:endParaRPr lang="en-US" sz="1531" dirty="0"/>
          </a:p>
        </p:txBody>
      </p:sp>
      <p:sp>
        <p:nvSpPr>
          <p:cNvPr id="25" name="Shape 23"/>
          <p:cNvSpPr/>
          <p:nvPr/>
        </p:nvSpPr>
        <p:spPr>
          <a:xfrm>
            <a:off x="3621167" y="5446990"/>
            <a:ext cx="2838569" cy="9187101"/>
          </a:xfrm>
          <a:prstGeom prst="roundRect">
            <a:avLst>
              <a:gd name="adj" fmla="val 2466"/>
            </a:avLst>
          </a:prstGeom>
          <a:solidFill>
            <a:srgbClr val="252528"/>
          </a:solidFill>
          <a:ln/>
        </p:spPr>
      </p:sp>
      <p:sp>
        <p:nvSpPr>
          <p:cNvPr id="26" name="Shape 24"/>
          <p:cNvSpPr/>
          <p:nvPr/>
        </p:nvSpPr>
        <p:spPr>
          <a:xfrm>
            <a:off x="3613428" y="5446990"/>
            <a:ext cx="2854047" cy="9187101"/>
          </a:xfrm>
          <a:prstGeom prst="roundRect">
            <a:avLst>
              <a:gd name="adj" fmla="val 817"/>
            </a:avLst>
          </a:prstGeom>
          <a:solidFill>
            <a:srgbClr val="252528"/>
          </a:solidFill>
          <a:ln/>
        </p:spPr>
      </p:sp>
      <p:sp>
        <p:nvSpPr>
          <p:cNvPr id="27" name="Text 25"/>
          <p:cNvSpPr/>
          <p:nvPr/>
        </p:nvSpPr>
        <p:spPr>
          <a:xfrm>
            <a:off x="3768923" y="5563553"/>
            <a:ext cx="2543056" cy="89539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highlight>
                  <a:srgbClr val="252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global port, loraM, client
obtain_port()
gpio_init()
emergencyVehicleState.setdefault("state",0)
#loraM handles all the loraEvents 
loraM = MCLoRa(port)
success = loraM.testOK()
if success:
    print "Traffic Controller Gateway Init Success"
    print (success)
else:
    print("Traffic Controller Gateway Init FAILURE")
loraM.pause()
#Twilio Client  
client = mqtt.Client(client_id="rpi", clean_session=False)
client.tls_set(None, pem_location, key_location)
client.on_message = handleEmergencyMessage
#
# Use qos=1 to get your device caught up right away.
#
client.connect('mqtt-sync.us1.twilio.com', 8883, 60)
client.subscribe('sync/docs/gpsData', qos=1)
client.loop_start()
</a:t>
            </a:r>
            <a:endParaRPr lang="en-US" sz="1225" dirty="0"/>
          </a:p>
        </p:txBody>
      </p:sp>
      <p:pic>
        <p:nvPicPr>
          <p:cNvPr id="28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262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243876" y="1035606"/>
            <a:ext cx="7629049" cy="12623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970"/>
              </a:lnSpc>
              <a:buNone/>
            </a:pPr>
            <a:r>
              <a:rPr lang="en-US" sz="3976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Future of Public Transportation in the Era of IoT</a:t>
            </a:r>
            <a:endParaRPr lang="en-US" sz="3976" dirty="0"/>
          </a:p>
        </p:txBody>
      </p:sp>
      <p:sp>
        <p:nvSpPr>
          <p:cNvPr id="5" name="Shape 3"/>
          <p:cNvSpPr/>
          <p:nvPr/>
        </p:nvSpPr>
        <p:spPr>
          <a:xfrm>
            <a:off x="6243876" y="2758559"/>
            <a:ext cx="454462" cy="454462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12621">
            <a:solidFill>
              <a:srgbClr val="49495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29137" y="2796421"/>
            <a:ext cx="83820" cy="3787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82"/>
              </a:lnSpc>
              <a:buNone/>
            </a:pPr>
            <a:r>
              <a:rPr lang="en-US" sz="23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386" dirty="0"/>
          </a:p>
        </p:txBody>
      </p:sp>
      <p:sp>
        <p:nvSpPr>
          <p:cNvPr id="7" name="Text 5"/>
          <p:cNvSpPr/>
          <p:nvPr/>
        </p:nvSpPr>
        <p:spPr>
          <a:xfrm>
            <a:off x="6900267" y="2827972"/>
            <a:ext cx="3057168" cy="6312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85"/>
              </a:lnSpc>
              <a:buNone/>
            </a:pPr>
            <a:r>
              <a:rPr lang="en-US" sz="1988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Autonomous Vehicles </a:t>
            </a:r>
            <a:pPr indent="0" marL="0">
              <a:lnSpc>
                <a:spcPts val="2485"/>
              </a:lnSpc>
              <a:buNone/>
            </a:pPr>
            <a:r>
              <a:rPr lang="en-US" sz="1988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🚗</a:t>
            </a:r>
            <a:endParaRPr lang="en-US" sz="1988" dirty="0"/>
          </a:p>
        </p:txBody>
      </p:sp>
      <p:sp>
        <p:nvSpPr>
          <p:cNvPr id="8" name="Text 6"/>
          <p:cNvSpPr/>
          <p:nvPr/>
        </p:nvSpPr>
        <p:spPr>
          <a:xfrm>
            <a:off x="6900267" y="3661172"/>
            <a:ext cx="3057168" cy="161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45"/>
              </a:lnSpc>
              <a:buNone/>
            </a:pPr>
            <a:r>
              <a:rPr lang="en-US" sz="159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convergence of IoT and autonomous vehicles will revolutionize public transportation, offering safer and more efficient travel experiences.</a:t>
            </a:r>
            <a:endParaRPr lang="en-US" sz="1591" dirty="0"/>
          </a:p>
        </p:txBody>
      </p:sp>
      <p:sp>
        <p:nvSpPr>
          <p:cNvPr id="9" name="Shape 7"/>
          <p:cNvSpPr/>
          <p:nvPr/>
        </p:nvSpPr>
        <p:spPr>
          <a:xfrm>
            <a:off x="10159365" y="2758559"/>
            <a:ext cx="454462" cy="454462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12621">
            <a:solidFill>
              <a:srgbClr val="49495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98906" y="2796421"/>
            <a:ext cx="175260" cy="3787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82"/>
              </a:lnSpc>
              <a:buNone/>
            </a:pPr>
            <a:r>
              <a:rPr lang="en-US" sz="23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386" dirty="0"/>
          </a:p>
        </p:txBody>
      </p:sp>
      <p:sp>
        <p:nvSpPr>
          <p:cNvPr id="11" name="Text 9"/>
          <p:cNvSpPr/>
          <p:nvPr/>
        </p:nvSpPr>
        <p:spPr>
          <a:xfrm>
            <a:off x="10815757" y="2827972"/>
            <a:ext cx="2598420" cy="3156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85"/>
              </a:lnSpc>
              <a:buNone/>
            </a:pPr>
            <a:r>
              <a:rPr lang="en-US" sz="1988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Smart Integration </a:t>
            </a:r>
            <a:pPr indent="0" marL="0">
              <a:lnSpc>
                <a:spcPts val="2485"/>
              </a:lnSpc>
              <a:buNone/>
            </a:pPr>
            <a:r>
              <a:rPr lang="en-US" sz="1988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🌐</a:t>
            </a:r>
            <a:endParaRPr lang="en-US" sz="1988" dirty="0"/>
          </a:p>
        </p:txBody>
      </p:sp>
      <p:sp>
        <p:nvSpPr>
          <p:cNvPr id="12" name="Text 10"/>
          <p:cNvSpPr/>
          <p:nvPr/>
        </p:nvSpPr>
        <p:spPr>
          <a:xfrm>
            <a:off x="10815757" y="3345537"/>
            <a:ext cx="3057168" cy="161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45"/>
              </a:lnSpc>
              <a:buNone/>
            </a:pPr>
            <a:r>
              <a:rPr lang="en-US" sz="159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integration of various smart systems, such as smart grids and smart buildings, will create a seamless and interconnected urban transportation ecosystem.</a:t>
            </a:r>
            <a:endParaRPr lang="en-US" sz="1591" dirty="0"/>
          </a:p>
        </p:txBody>
      </p:sp>
      <p:sp>
        <p:nvSpPr>
          <p:cNvPr id="13" name="Shape 11"/>
          <p:cNvSpPr/>
          <p:nvPr/>
        </p:nvSpPr>
        <p:spPr>
          <a:xfrm>
            <a:off x="6243876" y="5637133"/>
            <a:ext cx="454462" cy="454462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12621">
            <a:solidFill>
              <a:srgbClr val="49495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383417" y="5674995"/>
            <a:ext cx="175260" cy="3787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82"/>
              </a:lnSpc>
              <a:buNone/>
            </a:pPr>
            <a:r>
              <a:rPr lang="en-US" sz="238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386" dirty="0"/>
          </a:p>
        </p:txBody>
      </p:sp>
      <p:sp>
        <p:nvSpPr>
          <p:cNvPr id="15" name="Text 13"/>
          <p:cNvSpPr/>
          <p:nvPr/>
        </p:nvSpPr>
        <p:spPr>
          <a:xfrm>
            <a:off x="6900267" y="5706547"/>
            <a:ext cx="3337560" cy="3156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85"/>
              </a:lnSpc>
              <a:buNone/>
            </a:pPr>
            <a:r>
              <a:rPr lang="en-US" sz="1988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Improved Sustainability </a:t>
            </a:r>
            <a:pPr indent="0" marL="0">
              <a:lnSpc>
                <a:spcPts val="2485"/>
              </a:lnSpc>
              <a:buNone/>
            </a:pPr>
            <a:r>
              <a:rPr lang="en-US" sz="1988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♻️</a:t>
            </a:r>
            <a:endParaRPr lang="en-US" sz="1988" dirty="0"/>
          </a:p>
        </p:txBody>
      </p:sp>
      <p:sp>
        <p:nvSpPr>
          <p:cNvPr id="16" name="Text 14"/>
          <p:cNvSpPr/>
          <p:nvPr/>
        </p:nvSpPr>
        <p:spPr>
          <a:xfrm>
            <a:off x="6900267" y="6224111"/>
            <a:ext cx="6972657" cy="9697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45"/>
              </a:lnSpc>
              <a:buNone/>
            </a:pPr>
            <a:r>
              <a:rPr lang="en-US" sz="159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IoT-enabled public transportation will contribute to reducing carbon emissions by optimizing routes, promoting electric vehicles, and encouraging shared mobility.</a:t>
            </a:r>
            <a:endParaRPr lang="en-US" sz="1591" dirty="0"/>
          </a:p>
        </p:txBody>
      </p:sp>
      <p:pic>
        <p:nvPicPr>
          <p:cNvPr id="1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195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Conclusion and Key Takeaways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IoT technology holds immense potential for transforming public transportation, improving efficiency, enhancing user experience, and shaping the future of urban mobility.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2023-10-19T04:38:14Z</dcterms:created>
  <dcterms:modified xsi:type="dcterms:W3CDTF">2023-10-19T04:38:14Z</dcterms:modified>
</cp:coreProperties>
</file>